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15" r:id="rId3"/>
    <p:sldId id="316" r:id="rId4"/>
    <p:sldId id="308" r:id="rId5"/>
    <p:sldId id="310" r:id="rId6"/>
    <p:sldId id="305" r:id="rId7"/>
    <p:sldId id="306" r:id="rId8"/>
    <p:sldId id="314" r:id="rId9"/>
    <p:sldId id="307" r:id="rId10"/>
    <p:sldId id="289" r:id="rId11"/>
    <p:sldId id="291" r:id="rId1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F2A25-0042-4E14-9DF7-72396F71B8E6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22D3B-3F56-4576-AC0E-41A97F6A923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="" xmlns:p14="http://schemas.microsoft.com/office/powerpoint/2010/main" val="1028387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296E-B2D1-4513-B4BE-A6ED900A8451}" type="datetimeFigureOut">
              <a:rPr lang="da-DK" smtClean="0"/>
              <a:pPr/>
              <a:t>06-05-2012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DE0B-3B1D-4F70-A7D3-1F9B1B3B363D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it.dk/aktuelt/Nyt_fra_DIT/Nyheder/~/media/Files/Publikationer/Gratis_publikationer/DK3_0-Rapport%20nr-1_FINAL.ashx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echnucation.dk/begreber-og-fokusomraader/teknologiforstaaelse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knologidebat.dk/issue/test-dig-selv/article/n%C3%A5r-vi-taler-om-it-og-medier%E2%80%A6-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16024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b="1" dirty="0" smtClean="0"/>
              <a:t>UDGANGSPUNKT</a:t>
            </a:r>
            <a:endParaRPr lang="da-DK" b="1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r>
              <a:rPr lang="da-DK" dirty="0" smtClean="0"/>
              <a:t>7. Maj </a:t>
            </a:r>
            <a:r>
              <a:rPr lang="da-DK" dirty="0" smtClean="0"/>
              <a:t>2012</a:t>
            </a:r>
            <a:endParaRPr lang="da-D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 smtClean="0"/>
              <a:t>MEDIALISERINGEN UDFORDRER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248472"/>
          </a:xfrm>
        </p:spPr>
        <p:txBody>
          <a:bodyPr>
            <a:normAutofit/>
          </a:bodyPr>
          <a:lstStyle/>
          <a:p>
            <a:r>
              <a:rPr lang="da-DK" dirty="0" err="1" smtClean="0"/>
              <a:t>Videns-</a:t>
            </a:r>
            <a:r>
              <a:rPr lang="da-DK" dirty="0" smtClean="0"/>
              <a:t> og læringsopfattelsen (hvad er god viden og læring i dag)</a:t>
            </a:r>
          </a:p>
          <a:p>
            <a:endParaRPr lang="da-DK" dirty="0" smtClean="0"/>
          </a:p>
          <a:p>
            <a:r>
              <a:rPr lang="da-DK" dirty="0" smtClean="0"/>
              <a:t>Læringsformerne (forholdet mellem tid, sted og rum)</a:t>
            </a:r>
          </a:p>
          <a:p>
            <a:endParaRPr lang="da-DK" dirty="0" smtClean="0"/>
          </a:p>
          <a:p>
            <a:r>
              <a:rPr lang="da-DK" dirty="0" smtClean="0"/>
              <a:t>Lærer- og elevrollerne (nye positioner)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978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sz="3600" b="1" dirty="0" smtClean="0"/>
              <a:t>Udgangspunkt </a:t>
            </a:r>
            <a:endParaRPr lang="da-DK" sz="3600" b="1" dirty="0"/>
          </a:p>
        </p:txBody>
      </p:sp>
      <p:sp>
        <p:nvSpPr>
          <p:cNvPr id="3" name="Ligebenet trekant 2"/>
          <p:cNvSpPr/>
          <p:nvPr/>
        </p:nvSpPr>
        <p:spPr>
          <a:xfrm rot="10800000">
            <a:off x="2699793" y="2420888"/>
            <a:ext cx="4071966" cy="3357586"/>
          </a:xfrm>
          <a:prstGeom prst="triangle">
            <a:avLst/>
          </a:prstGeom>
        </p:spPr>
        <p:style>
          <a:lnRef idx="1">
            <a:schemeClr val="accent5"/>
          </a:lnRef>
          <a:fillRef idx="1003">
            <a:schemeClr val="lt2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Tekstboks 3"/>
          <p:cNvSpPr txBox="1"/>
          <p:nvPr/>
        </p:nvSpPr>
        <p:spPr>
          <a:xfrm flipH="1">
            <a:off x="1547664" y="19888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Lærer/Vejleder</a:t>
            </a:r>
            <a:endParaRPr lang="da-DK" b="1" dirty="0"/>
          </a:p>
        </p:txBody>
      </p:sp>
      <p:sp>
        <p:nvSpPr>
          <p:cNvPr id="5" name="Rektangel 4"/>
          <p:cNvSpPr/>
          <p:nvPr/>
        </p:nvSpPr>
        <p:spPr>
          <a:xfrm>
            <a:off x="6643702" y="1988840"/>
            <a:ext cx="71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dirty="0" smtClean="0"/>
              <a:t>Unge</a:t>
            </a:r>
            <a:endParaRPr lang="da-DK" b="1" dirty="0"/>
          </a:p>
        </p:txBody>
      </p:sp>
      <p:sp>
        <p:nvSpPr>
          <p:cNvPr id="6" name="Rektangel 5"/>
          <p:cNvSpPr/>
          <p:nvPr/>
        </p:nvSpPr>
        <p:spPr>
          <a:xfrm>
            <a:off x="3428992" y="1938318"/>
            <a:ext cx="2727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Mediepædagogisk udfordring</a:t>
            </a:r>
            <a:endParaRPr lang="da-DK" sz="1600" dirty="0"/>
          </a:p>
        </p:txBody>
      </p:sp>
      <p:sp>
        <p:nvSpPr>
          <p:cNvPr id="7" name="Rektangel 6"/>
          <p:cNvSpPr/>
          <p:nvPr/>
        </p:nvSpPr>
        <p:spPr>
          <a:xfrm>
            <a:off x="3347864" y="5786454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dirty="0" smtClean="0"/>
              <a:t>     </a:t>
            </a:r>
            <a:r>
              <a:rPr lang="da-DK" sz="1600" b="1" dirty="0" smtClean="0"/>
              <a:t>Undervisning/Vejledning</a:t>
            </a:r>
            <a:endParaRPr lang="da-DK" sz="1600" b="1" dirty="0"/>
          </a:p>
        </p:txBody>
      </p:sp>
      <p:sp>
        <p:nvSpPr>
          <p:cNvPr id="8" name="Rektangel 7"/>
          <p:cNvSpPr/>
          <p:nvPr/>
        </p:nvSpPr>
        <p:spPr>
          <a:xfrm>
            <a:off x="3714744" y="3563724"/>
            <a:ext cx="2009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b="1" dirty="0" smtClean="0"/>
              <a:t>Organisations</a:t>
            </a:r>
          </a:p>
          <a:p>
            <a:pPr algn="ctr"/>
            <a:r>
              <a:rPr lang="da-DK" b="1" dirty="0" smtClean="0"/>
              <a:t>kultur</a:t>
            </a:r>
            <a:endParaRPr lang="da-DK" b="1" dirty="0"/>
          </a:p>
        </p:txBody>
      </p:sp>
      <p:sp>
        <p:nvSpPr>
          <p:cNvPr id="9" name="Rektangel 8"/>
          <p:cNvSpPr/>
          <p:nvPr/>
        </p:nvSpPr>
        <p:spPr>
          <a:xfrm rot="3582826">
            <a:off x="2089637" y="3888442"/>
            <a:ext cx="23499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       Didaktisk  projekt</a:t>
            </a:r>
            <a:endParaRPr lang="da-DK" sz="1600" dirty="0"/>
          </a:p>
        </p:txBody>
      </p:sp>
      <p:sp>
        <p:nvSpPr>
          <p:cNvPr id="10" name="Rektangel 9"/>
          <p:cNvSpPr/>
          <p:nvPr/>
        </p:nvSpPr>
        <p:spPr>
          <a:xfrm rot="17994667">
            <a:off x="4408393" y="3918762"/>
            <a:ext cx="32861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Uformelle læringskompetencer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>
            <p:ph type="title"/>
          </p:nvPr>
        </p:nvSpPr>
        <p:spPr>
          <a:xfrm>
            <a:off x="456531" y="274588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88896" tIns="50798" rIns="88896" bIns="50798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UDGANGSPUNKT</a:t>
            </a:r>
            <a:endParaRPr lang="da-DK" sz="3400" dirty="0" smtClean="0"/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>
          <a:xfrm>
            <a:off x="456531" y="2131963"/>
            <a:ext cx="8229823" cy="3993803"/>
          </a:xfrm>
        </p:spPr>
        <p:txBody>
          <a:bodyPr lIns="88896" tIns="50798" rIns="88896" bIns="50798" anchor="t"/>
          <a:lstStyle/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It som begreb er forældet og favner ikke udviklingen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Brug for et nyt udsigtspunkt og ny begrebsbrug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på eksperimenter, innovation og kreativitet.  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Kurser og praksisfjerne uddannelser ændrer intet</a:t>
            </a:r>
          </a:p>
          <a:p>
            <a:pPr marL="342665" indent="-342665" defTabSz="914145">
              <a:lnSpc>
                <a:spcPct val="90000"/>
              </a:lnSpc>
              <a:spcBef>
                <a:spcPts val="422"/>
              </a:spcBef>
              <a:buClr>
                <a:srgbClr val="000000"/>
              </a:buClr>
              <a:buFont typeface="ArialMT" charset="0"/>
              <a:buChar char="•"/>
            </a:pPr>
            <a:r>
              <a:rPr lang="da-DK" sz="29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Fokus på praksisnære udviklingsarbejder der rummer et uddannelsesperspektiv</a:t>
            </a:r>
            <a:endParaRPr lang="da-DK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im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060" y="2131963"/>
            <a:ext cx="5760764" cy="4320853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</p:pic>
      <p:sp>
        <p:nvSpPr>
          <p:cNvPr id="5123" name="Rectangle 2"/>
          <p:cNvSpPr>
            <a:spLocks noChangeArrowheads="1"/>
          </p:cNvSpPr>
          <p:nvPr>
            <p:ph type="title"/>
          </p:nvPr>
        </p:nvSpPr>
        <p:spPr>
          <a:xfrm>
            <a:off x="521271" y="340445"/>
            <a:ext cx="8229823" cy="1143000"/>
          </a:xfrm>
          <a:solidFill>
            <a:srgbClr val="FFFFFF"/>
          </a:solidFill>
          <a:ln w="36124">
            <a:solidFill>
              <a:srgbClr val="000000"/>
            </a:solidFill>
            <a:round/>
          </a:ln>
        </p:spPr>
        <p:txBody>
          <a:bodyPr lIns="62506" rIns="62506"/>
          <a:lstStyle/>
          <a:p>
            <a:pPr defTabSz="914145"/>
            <a:r>
              <a:rPr lang="da-DK" sz="3400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UDVIKLINGSPERSPEKTIV</a:t>
            </a:r>
            <a:endParaRPr lang="da-DK" sz="3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204365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da-DK" dirty="0"/>
              <a:t>Danmark 3.0 styregruppen og DANSK IT (2011</a:t>
            </a:r>
            <a:r>
              <a:rPr lang="da-DK" dirty="0" smtClean="0"/>
              <a:t>):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>
            <a:normAutofit lnSpcReduction="10000"/>
          </a:bodyPr>
          <a:lstStyle/>
          <a:p>
            <a:pPr algn="l"/>
            <a:r>
              <a:rPr lang="da-DK" sz="3100" b="1" dirty="0" smtClean="0"/>
              <a:t>Hvornår springer Danmark ud som d-land?  </a:t>
            </a:r>
          </a:p>
          <a:p>
            <a:pPr algn="l"/>
            <a:r>
              <a:rPr lang="da-DK" sz="3100" b="1" dirty="0" smtClean="0"/>
              <a:t>Danmark 3.0 - en </a:t>
            </a:r>
            <a:r>
              <a:rPr lang="da-DK" sz="3100" b="1" dirty="0" err="1" smtClean="0"/>
              <a:t>idédebat</a:t>
            </a:r>
            <a:endParaRPr lang="da-DK" sz="3100" b="1" dirty="0" smtClean="0"/>
          </a:p>
          <a:p>
            <a:pPr algn="l"/>
            <a:endParaRPr lang="da-DK" sz="3100" b="1" dirty="0" smtClean="0"/>
          </a:p>
          <a:p>
            <a:pPr algn="l"/>
            <a:r>
              <a:rPr lang="da-DK" sz="1700" b="1" dirty="0" smtClean="0">
                <a:hlinkClick r:id="rId2"/>
              </a:rPr>
              <a:t>http://dit.dk/aktuelt/Nyt_fra_DIT/Nyheder/~/media/Files/Publikationer/Gratis_publikationer/DK3_0-Rapport%20nr-1_FINAL.ashx</a:t>
            </a:r>
            <a:endParaRPr lang="da-DK" sz="1700" b="1" dirty="0" smtClean="0"/>
          </a:p>
          <a:p>
            <a:pPr algn="l"/>
            <a:endParaRPr lang="da-DK" sz="1700" b="1" dirty="0" smtClean="0"/>
          </a:p>
          <a:p>
            <a:pPr algn="l"/>
            <a:endParaRPr lang="da-DK" b="1" dirty="0" smtClean="0"/>
          </a:p>
          <a:p>
            <a:pPr algn="l"/>
            <a:endParaRPr lang="da-DK" b="1" dirty="0" smtClean="0"/>
          </a:p>
          <a:p>
            <a:pPr algn="l"/>
            <a:endParaRPr lang="da-DK" b="1" dirty="0" smtClean="0"/>
          </a:p>
          <a:p>
            <a:pPr algn="l"/>
            <a:endParaRPr lang="da-DK" b="1" dirty="0" smtClean="0"/>
          </a:p>
          <a:p>
            <a:pPr algn="l"/>
            <a:endParaRPr lang="da-DK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dirty="0" smtClean="0"/>
              <a:t>D-lan</a:t>
            </a:r>
            <a:r>
              <a:rPr lang="da-DK" dirty="0"/>
              <a:t>d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da-DK" dirty="0" smtClean="0"/>
              <a:t>	</a:t>
            </a:r>
            <a:r>
              <a:rPr lang="da-DK" b="1" dirty="0" smtClean="0"/>
              <a:t>Der </a:t>
            </a:r>
            <a:r>
              <a:rPr lang="da-DK" b="1" dirty="0"/>
              <a:t>er nu ikke bare tale om digital </a:t>
            </a:r>
            <a:r>
              <a:rPr lang="da-DK" b="1" dirty="0" smtClean="0"/>
              <a:t>informations-teknologi</a:t>
            </a:r>
            <a:r>
              <a:rPr lang="da-DK" b="1" dirty="0"/>
              <a:t>, men om social- og kulturteknologi, som er bærer af kunst og sociale relationer</a:t>
            </a:r>
            <a:r>
              <a:rPr lang="da-DK" dirty="0"/>
              <a:t>. </a:t>
            </a:r>
            <a:endParaRPr lang="da-DK" dirty="0" smtClean="0"/>
          </a:p>
          <a:p>
            <a:pPr>
              <a:buNone/>
            </a:pPr>
            <a:r>
              <a:rPr lang="da-DK" dirty="0"/>
              <a:t>	</a:t>
            </a:r>
            <a:r>
              <a:rPr lang="da-DK" dirty="0" smtClean="0"/>
              <a:t>Nettet </a:t>
            </a:r>
            <a:r>
              <a:rPr lang="da-DK" dirty="0"/>
              <a:t>er ikke bare et sted, vi går hen, når vi skal foretage os noget arbejdsmæssigt, men også det sted, hvor vi spiller, leger og morer os. </a:t>
            </a:r>
            <a:endParaRPr lang="da-DK" dirty="0" smtClean="0"/>
          </a:p>
          <a:p>
            <a:pPr>
              <a:buNone/>
            </a:pPr>
            <a:r>
              <a:rPr lang="da-DK" dirty="0"/>
              <a:t>	</a:t>
            </a:r>
            <a:r>
              <a:rPr lang="da-DK" dirty="0" smtClean="0"/>
              <a:t>Computerteknologien </a:t>
            </a:r>
            <a:r>
              <a:rPr lang="da-DK" dirty="0"/>
              <a:t>er i dag stort set allemandseje, og i dag er det ikke mere spørgsmålet, om vi vil have den livsstil, men hvordan vi vil have den, og hvad vi vil bruge den til. </a:t>
            </a:r>
            <a:endParaRPr lang="da-DK" dirty="0" smtClean="0"/>
          </a:p>
          <a:p>
            <a:pPr>
              <a:buNone/>
            </a:pPr>
            <a:r>
              <a:rPr lang="da-DK" dirty="0"/>
              <a:t>	</a:t>
            </a:r>
            <a:r>
              <a:rPr lang="da-DK" b="1" dirty="0" smtClean="0"/>
              <a:t>Teknologien </a:t>
            </a:r>
            <a:r>
              <a:rPr lang="da-DK" b="1" dirty="0"/>
              <a:t>påvirker dermed direkte vores sociale relationer</a:t>
            </a:r>
            <a:r>
              <a:rPr lang="da-DK" dirty="0" smtClean="0"/>
              <a:t>. (s. 20)</a:t>
            </a:r>
            <a:endParaRPr lang="da-D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58417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sz="4000" b="1" dirty="0" smtClean="0"/>
              <a:t>TECHNUCATION </a:t>
            </a:r>
            <a:r>
              <a:rPr lang="da-DK" sz="4000" dirty="0" smtClean="0"/>
              <a:t> </a:t>
            </a:r>
            <a:br>
              <a:rPr lang="da-DK" sz="4000" dirty="0" smtClean="0"/>
            </a:br>
            <a:r>
              <a:rPr lang="da-DK" sz="4000" dirty="0" smtClean="0"/>
              <a:t>teknologiforståelse</a:t>
            </a:r>
            <a:endParaRPr lang="da-DK" sz="400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83568" y="2708920"/>
            <a:ext cx="7776864" cy="345638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da-DK" sz="11200" b="1" dirty="0" smtClean="0">
                <a:solidFill>
                  <a:schemeClr val="tx1"/>
                </a:solidFill>
              </a:rPr>
              <a:t>”Den lærte evne til at tilegne sig og kombinere teknisk </a:t>
            </a:r>
            <a:r>
              <a:rPr lang="da-DK" sz="11200" b="1" dirty="0" err="1" smtClean="0">
                <a:solidFill>
                  <a:schemeClr val="tx1"/>
                </a:solidFill>
              </a:rPr>
              <a:t>handleviden</a:t>
            </a:r>
            <a:r>
              <a:rPr lang="da-DK" sz="11200" b="1" dirty="0" smtClean="0">
                <a:solidFill>
                  <a:schemeClr val="tx1"/>
                </a:solidFill>
              </a:rPr>
              <a:t> med </a:t>
            </a:r>
            <a:r>
              <a:rPr lang="da-DK" sz="11200" b="1" i="1" dirty="0" smtClean="0">
                <a:solidFill>
                  <a:schemeClr val="tx1"/>
                </a:solidFill>
              </a:rPr>
              <a:t>anden form for social og kulturel forståelse</a:t>
            </a:r>
            <a:r>
              <a:rPr lang="da-DK" sz="11200" b="1" dirty="0" smtClean="0">
                <a:solidFill>
                  <a:schemeClr val="tx1"/>
                </a:solidFill>
              </a:rPr>
              <a:t>, hvilken gør det muligt at træffe kvalificerede valg, se muligheder for </a:t>
            </a:r>
            <a:r>
              <a:rPr lang="da-DK" sz="11200" b="1" dirty="0" err="1" smtClean="0">
                <a:solidFill>
                  <a:schemeClr val="tx1"/>
                </a:solidFill>
              </a:rPr>
              <a:t>implemen-tering</a:t>
            </a:r>
            <a:r>
              <a:rPr lang="da-DK" sz="11200" b="1" dirty="0" smtClean="0">
                <a:solidFill>
                  <a:schemeClr val="tx1"/>
                </a:solidFill>
              </a:rPr>
              <a:t>, brug og anvendelse af nye og </a:t>
            </a:r>
            <a:r>
              <a:rPr lang="da-DK" sz="11200" b="1" i="1" dirty="0" smtClean="0">
                <a:solidFill>
                  <a:schemeClr val="tx1"/>
                </a:solidFill>
              </a:rPr>
              <a:t>forstyrrende teknologier</a:t>
            </a:r>
            <a:r>
              <a:rPr lang="da-DK" sz="11200" b="1" dirty="0" smtClean="0">
                <a:solidFill>
                  <a:schemeClr val="tx1"/>
                </a:solidFill>
              </a:rPr>
              <a:t> i en professionel kontekst”.</a:t>
            </a:r>
            <a:r>
              <a:rPr lang="da-DK" sz="112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da-DK" sz="3400" dirty="0" smtClean="0"/>
          </a:p>
          <a:p>
            <a:pPr algn="l"/>
            <a:endParaRPr lang="da-DK" sz="3400" dirty="0" smtClean="0"/>
          </a:p>
          <a:p>
            <a:pPr algn="l"/>
            <a:endParaRPr lang="da-DK" sz="3400" dirty="0" smtClean="0"/>
          </a:p>
          <a:p>
            <a:pPr algn="r"/>
            <a:endParaRPr lang="da-DK" sz="4800" dirty="0" smtClean="0">
              <a:hlinkClick r:id="rId2"/>
            </a:endParaRPr>
          </a:p>
          <a:p>
            <a:pPr algn="r"/>
            <a:r>
              <a:rPr lang="da-DK" sz="4800" dirty="0" smtClean="0">
                <a:hlinkClick r:id="rId2"/>
              </a:rPr>
              <a:t>http://technucation.dk/begreber-og-fokusomraader/teknologiforstaaelse/</a:t>
            </a:r>
            <a:endParaRPr lang="da-DK" sz="4800" dirty="0" smtClean="0"/>
          </a:p>
          <a:p>
            <a:pPr algn="r"/>
            <a:endParaRPr lang="da-DK" sz="4800" dirty="0" smtClean="0"/>
          </a:p>
          <a:p>
            <a:pPr algn="r"/>
            <a:r>
              <a:rPr lang="da-DK" sz="4800" b="1" dirty="0" smtClean="0"/>
              <a:t>http://vimeo.com/33157227</a:t>
            </a:r>
          </a:p>
          <a:p>
            <a:pPr algn="r"/>
            <a:endParaRPr lang="da-DK" sz="2900" dirty="0" smtClean="0"/>
          </a:p>
          <a:p>
            <a:pPr algn="l"/>
            <a:endParaRPr lang="da-DK" dirty="0"/>
          </a:p>
          <a:p>
            <a:pPr algn="l"/>
            <a:endParaRPr lang="da-DK" dirty="0" smtClean="0"/>
          </a:p>
          <a:p>
            <a:pPr algn="l"/>
            <a:endParaRPr lang="da-DK" dirty="0" smtClean="0"/>
          </a:p>
          <a:p>
            <a:pPr algn="l"/>
            <a:endParaRPr lang="da-DK" dirty="0" smtClean="0"/>
          </a:p>
          <a:p>
            <a:pPr algn="l"/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sz="3200" b="1" dirty="0" smtClean="0"/>
              <a:t>Når vi taler om it og medier…</a:t>
            </a:r>
            <a:br>
              <a:rPr lang="da-DK" sz="3200" b="1" dirty="0" smtClean="0"/>
            </a:br>
            <a:r>
              <a:rPr lang="da-DK" sz="3200" b="1" dirty="0" smtClean="0"/>
              <a:t>Debat-artikel om it og medier i skolen</a:t>
            </a:r>
            <a:br>
              <a:rPr lang="da-DK" sz="3200" b="1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dirty="0"/>
              <a:t/>
            </a:r>
            <a:br>
              <a:rPr lang="da-DK" dirty="0"/>
            </a:br>
            <a:endParaRPr lang="da-DK" dirty="0" smtClean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25000" lnSpcReduction="20000"/>
          </a:bodyPr>
          <a:lstStyle/>
          <a:p>
            <a:endParaRPr lang="da-DK" sz="5500" dirty="0" smtClean="0"/>
          </a:p>
          <a:p>
            <a:pPr>
              <a:buNone/>
            </a:pPr>
            <a:endParaRPr lang="da-DK" sz="5500" dirty="0" smtClean="0"/>
          </a:p>
          <a:p>
            <a:pPr>
              <a:buNone/>
            </a:pPr>
            <a:r>
              <a:rPr lang="da-DK" sz="5600" dirty="0" smtClean="0"/>
              <a:t>”Denne retorik, hvor der fokuseres på teknologi, værktøjer og ”it”, har været karakteristisk for den generelle</a:t>
            </a:r>
          </a:p>
          <a:p>
            <a:pPr>
              <a:buNone/>
            </a:pPr>
            <a:r>
              <a:rPr lang="da-DK" sz="5600" dirty="0" smtClean="0"/>
              <a:t>måde, hvorpå man i den politiske og kulturelle offentlighed har tilnærmet sig en i stigende grad </a:t>
            </a:r>
            <a:r>
              <a:rPr lang="da-DK" sz="5600" dirty="0" err="1" smtClean="0"/>
              <a:t>medialiseret</a:t>
            </a:r>
            <a:endParaRPr lang="da-DK" sz="5600" dirty="0"/>
          </a:p>
          <a:p>
            <a:pPr>
              <a:buNone/>
            </a:pPr>
            <a:r>
              <a:rPr lang="da-DK" sz="5600" dirty="0" smtClean="0"/>
              <a:t>kultur. </a:t>
            </a:r>
          </a:p>
          <a:p>
            <a:pPr>
              <a:buNone/>
            </a:pPr>
            <a:r>
              <a:rPr lang="da-DK" sz="5600" dirty="0" smtClean="0"/>
              <a:t>Det som er problemet med at fokusere på it – frem for fx ”medier” – er at der anlægges et</a:t>
            </a:r>
          </a:p>
          <a:p>
            <a:pPr>
              <a:buNone/>
            </a:pPr>
            <a:r>
              <a:rPr lang="da-DK" sz="5600" dirty="0" smtClean="0"/>
              <a:t>teknologiperspektiv på mediekulturen: Digitalisering drejer sig i denne forståelse blot om at sætte strøm til</a:t>
            </a:r>
          </a:p>
          <a:p>
            <a:pPr>
              <a:buNone/>
            </a:pPr>
            <a:r>
              <a:rPr lang="da-DK" sz="5600" dirty="0" smtClean="0"/>
              <a:t>digitale netværk og mod brugen af udstyr og nogle tekniske løsninger. Og i forlængelse heraf udvikles</a:t>
            </a:r>
          </a:p>
          <a:p>
            <a:pPr>
              <a:buNone/>
            </a:pPr>
            <a:r>
              <a:rPr lang="da-DK" sz="5600" dirty="0" smtClean="0"/>
              <a:t>didaktikker bundet til værktøjsorienterede skolelogikker.”</a:t>
            </a:r>
          </a:p>
          <a:p>
            <a:pPr>
              <a:buNone/>
            </a:pPr>
            <a:endParaRPr lang="da-DK" sz="5600" dirty="0" smtClean="0"/>
          </a:p>
          <a:p>
            <a:pPr>
              <a:buNone/>
            </a:pPr>
            <a:endParaRPr lang="da-DK" sz="5600" dirty="0" smtClean="0"/>
          </a:p>
          <a:p>
            <a:pPr>
              <a:buNone/>
            </a:pPr>
            <a:r>
              <a:rPr lang="da-DK" sz="5600" b="1" dirty="0" smtClean="0"/>
              <a:t>”Der skal udvikles et helt andet udsigtspunkt, som sikrer udvikling af en bred mediebaseret kulturforståelse,</a:t>
            </a:r>
          </a:p>
          <a:p>
            <a:pPr>
              <a:buNone/>
            </a:pPr>
            <a:r>
              <a:rPr lang="da-DK" sz="5600" b="1" dirty="0" smtClean="0"/>
              <a:t>der giver mulighed for at belyse og forstå mediers kulturelle betydning for mennesker og relationer i dag.”</a:t>
            </a:r>
          </a:p>
          <a:p>
            <a:endParaRPr lang="da-DK" sz="5600" dirty="0" smtClean="0"/>
          </a:p>
          <a:p>
            <a:endParaRPr lang="da-DK" sz="5600" dirty="0" smtClean="0"/>
          </a:p>
          <a:p>
            <a:pPr>
              <a:buNone/>
            </a:pPr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pPr>
              <a:buNone/>
            </a:pPr>
            <a:endParaRPr lang="da-DK" dirty="0"/>
          </a:p>
          <a:p>
            <a:pPr>
              <a:buNone/>
            </a:pPr>
            <a:endParaRPr lang="da-DK" sz="1600" dirty="0" smtClean="0"/>
          </a:p>
          <a:p>
            <a:pPr algn="r">
              <a:buNone/>
            </a:pPr>
            <a:endParaRPr lang="da-DK" sz="3700" dirty="0" smtClean="0"/>
          </a:p>
          <a:p>
            <a:pPr algn="r">
              <a:buNone/>
            </a:pPr>
            <a:endParaRPr lang="da-DK" sz="3700" dirty="0"/>
          </a:p>
          <a:p>
            <a:pPr algn="r">
              <a:buNone/>
            </a:pPr>
            <a:r>
              <a:rPr lang="da-DK" sz="4800" dirty="0" smtClean="0">
                <a:hlinkClick r:id="rId2"/>
              </a:rPr>
              <a:t>http://www.teknologidebat.dk/issue/test-dig-selv/article/n%C3%A5r-vi-taler-om-it-og-medier%E2%80%A6-0</a:t>
            </a:r>
            <a:endParaRPr lang="da-DK" sz="4800" dirty="0" smtClean="0"/>
          </a:p>
          <a:p>
            <a:pPr>
              <a:buNone/>
            </a:pPr>
            <a:endParaRPr lang="da-DK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da-DK" dirty="0" smtClean="0"/>
              <a:t>Digitalisering og </a:t>
            </a:r>
            <a:r>
              <a:rPr lang="da-DK" dirty="0" err="1" smtClean="0"/>
              <a:t>medialisering</a:t>
            </a:r>
            <a:endParaRPr lang="da-DK" dirty="0"/>
          </a:p>
        </p:txBody>
      </p:sp>
      <p:sp>
        <p:nvSpPr>
          <p:cNvPr id="5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endParaRPr lang="da-DK" dirty="0"/>
          </a:p>
          <a:p>
            <a:r>
              <a:rPr lang="da-DK" dirty="0" smtClean="0"/>
              <a:t>Digitalisering </a:t>
            </a:r>
            <a:r>
              <a:rPr lang="da-DK" dirty="0"/>
              <a:t>vedrører teknologi og tekniske </a:t>
            </a:r>
            <a:r>
              <a:rPr lang="da-DK" dirty="0" smtClean="0"/>
              <a:t>løsninger (rammen) </a:t>
            </a:r>
          </a:p>
          <a:p>
            <a:endParaRPr lang="da-DK" dirty="0" smtClean="0"/>
          </a:p>
          <a:p>
            <a:r>
              <a:rPr lang="da-DK" dirty="0" err="1" smtClean="0"/>
              <a:t>Medialisering</a:t>
            </a:r>
            <a:r>
              <a:rPr lang="da-DK" dirty="0" smtClean="0"/>
              <a:t> </a:t>
            </a:r>
            <a:r>
              <a:rPr lang="da-DK" dirty="0"/>
              <a:t>rummer en kultur– og </a:t>
            </a:r>
            <a:r>
              <a:rPr lang="da-DK" dirty="0" smtClean="0"/>
              <a:t>læringsdimension (vinduet)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a-DK" dirty="0" smtClean="0"/>
              <a:t>MEDIALISERING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a-DK" sz="2400" dirty="0" err="1" smtClean="0"/>
              <a:t>Medialisering</a:t>
            </a:r>
            <a:r>
              <a:rPr lang="da-DK" sz="2400" dirty="0" smtClean="0"/>
              <a:t> rummer en kultur- og læringsdimension – vinduet:</a:t>
            </a:r>
          </a:p>
          <a:p>
            <a:endParaRPr lang="da-DK" sz="2200" dirty="0" smtClean="0"/>
          </a:p>
          <a:p>
            <a:r>
              <a:rPr lang="da-DK" sz="2200" dirty="0" smtClean="0"/>
              <a:t>”</a:t>
            </a:r>
            <a:r>
              <a:rPr lang="da-DK" sz="2200" dirty="0" err="1" smtClean="0"/>
              <a:t>Medialisering</a:t>
            </a:r>
            <a:r>
              <a:rPr lang="da-DK" sz="2200" dirty="0" smtClean="0"/>
              <a:t> griber ind i menneskelig interaktion og institutionaliserer medierne som et selvstændigt område præget af sin egen logik” (</a:t>
            </a:r>
            <a:r>
              <a:rPr lang="da-DK" sz="2200" dirty="0" err="1" smtClean="0"/>
              <a:t>Hjarvard</a:t>
            </a:r>
            <a:r>
              <a:rPr lang="da-DK" sz="2200" dirty="0"/>
              <a:t> </a:t>
            </a:r>
            <a:r>
              <a:rPr lang="da-DK" sz="2200" dirty="0" smtClean="0"/>
              <a:t>2008, s. 33)</a:t>
            </a:r>
          </a:p>
          <a:p>
            <a:endParaRPr lang="da-DK" sz="2200" dirty="0" smtClean="0"/>
          </a:p>
          <a:p>
            <a:r>
              <a:rPr lang="da-DK" sz="2200" dirty="0" smtClean="0"/>
              <a:t>”</a:t>
            </a:r>
            <a:r>
              <a:rPr lang="da-DK" sz="2200" b="1" dirty="0" smtClean="0"/>
              <a:t>Indirekte </a:t>
            </a:r>
            <a:r>
              <a:rPr lang="da-DK" sz="2200" b="1" dirty="0" err="1" smtClean="0"/>
              <a:t>medialisering</a:t>
            </a:r>
            <a:r>
              <a:rPr lang="da-DK" sz="2200" dirty="0" smtClean="0"/>
              <a:t>:  ”en given aktivitet.. påvirkes i sin form eller indhold af </a:t>
            </a:r>
            <a:r>
              <a:rPr lang="da-DK" sz="2200" dirty="0" err="1" smtClean="0"/>
              <a:t>medieskabte</a:t>
            </a:r>
            <a:r>
              <a:rPr lang="da-DK" sz="2200" dirty="0" smtClean="0"/>
              <a:t> symboler eller mekanismer” (</a:t>
            </a:r>
            <a:r>
              <a:rPr lang="da-DK" sz="2200" dirty="0" err="1" smtClean="0"/>
              <a:t>Hjarvard</a:t>
            </a:r>
            <a:r>
              <a:rPr lang="da-DK" sz="2200" dirty="0" smtClean="0"/>
              <a:t> 2008, s. 31)</a:t>
            </a:r>
          </a:p>
          <a:p>
            <a:endParaRPr lang="da-DK" sz="2200" dirty="0" smtClean="0"/>
          </a:p>
          <a:p>
            <a:r>
              <a:rPr lang="da-DK" sz="2200" dirty="0" smtClean="0"/>
              <a:t>”</a:t>
            </a:r>
            <a:r>
              <a:rPr lang="da-DK" sz="2200" b="1" dirty="0" smtClean="0"/>
              <a:t>Direkte </a:t>
            </a:r>
            <a:r>
              <a:rPr lang="da-DK" sz="2200" b="1" dirty="0" err="1" smtClean="0"/>
              <a:t>medialisering</a:t>
            </a:r>
            <a:r>
              <a:rPr lang="da-DK" sz="2200" dirty="0" smtClean="0"/>
              <a:t>: ”en aktivitet bringes på medieform, hvorefter den udføres gennem interaktion med et medie” (</a:t>
            </a:r>
            <a:r>
              <a:rPr lang="da-DK" sz="2200" dirty="0" err="1" smtClean="0"/>
              <a:t>Hjarvard</a:t>
            </a:r>
            <a:r>
              <a:rPr lang="da-DK" sz="2200" dirty="0"/>
              <a:t> </a:t>
            </a:r>
            <a:r>
              <a:rPr lang="da-DK" sz="2200" dirty="0" smtClean="0"/>
              <a:t>2008, s. 30)</a:t>
            </a:r>
          </a:p>
          <a:p>
            <a:endParaRPr lang="da-DK" sz="2400" dirty="0" smtClean="0"/>
          </a:p>
          <a:p>
            <a:endParaRPr lang="da-DK" sz="2400" dirty="0" smtClean="0"/>
          </a:p>
          <a:p>
            <a:pPr>
              <a:buNone/>
            </a:pPr>
            <a:r>
              <a:rPr lang="da-DK" sz="2400" dirty="0" smtClean="0"/>
              <a:t> </a:t>
            </a: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420</Words>
  <Application>Microsoft Office PowerPoint</Application>
  <PresentationFormat>Skærmshow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Kontortema</vt:lpstr>
      <vt:lpstr>UDGANGSPUNKT</vt:lpstr>
      <vt:lpstr>UDGANGSPUNKT</vt:lpstr>
      <vt:lpstr>UDVIKLINGSPERSPEKTIV</vt:lpstr>
      <vt:lpstr>Danmark 3.0 styregruppen og DANSK IT (2011):</vt:lpstr>
      <vt:lpstr>D-land</vt:lpstr>
      <vt:lpstr>TECHNUCATION   teknologiforståelse</vt:lpstr>
      <vt:lpstr>   Når vi taler om it og medier… Debat-artikel om it og medier i skolen   </vt:lpstr>
      <vt:lpstr>Digitalisering og medialisering</vt:lpstr>
      <vt:lpstr>MEDIALISERING</vt:lpstr>
      <vt:lpstr>MEDIALISERINGEN UDFORDRER</vt:lpstr>
      <vt:lpstr>Udgangspunkt </vt:lpstr>
    </vt:vector>
  </TitlesOfParts>
  <Company>UCC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Udgangspunkt</dc:title>
  <dc:creator>CVU København &amp; Nordsjælland</dc:creator>
  <cp:lastModifiedBy>CVU København &amp; Nordsjælland</cp:lastModifiedBy>
  <cp:revision>29</cp:revision>
  <dcterms:created xsi:type="dcterms:W3CDTF">2012-01-19T13:51:01Z</dcterms:created>
  <dcterms:modified xsi:type="dcterms:W3CDTF">2012-05-06T09:44:19Z</dcterms:modified>
</cp:coreProperties>
</file>